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7"/>
  </p:notesMasterIdLst>
  <p:sldIdLst>
    <p:sldId id="257" r:id="rId2"/>
    <p:sldId id="301" r:id="rId3"/>
    <p:sldId id="5054" r:id="rId4"/>
    <p:sldId id="260" r:id="rId5"/>
    <p:sldId id="362" r:id="rId6"/>
    <p:sldId id="366" r:id="rId7"/>
    <p:sldId id="2076137129" r:id="rId8"/>
    <p:sldId id="5079" r:id="rId9"/>
    <p:sldId id="5080" r:id="rId10"/>
    <p:sldId id="2134805708" r:id="rId11"/>
    <p:sldId id="2076137124" r:id="rId12"/>
    <p:sldId id="2076137134" r:id="rId13"/>
    <p:sldId id="2134805631" r:id="rId14"/>
    <p:sldId id="2134805633" r:id="rId15"/>
    <p:sldId id="2134805632" r:id="rId16"/>
    <p:sldId id="2134805709" r:id="rId17"/>
    <p:sldId id="2076137170" r:id="rId18"/>
    <p:sldId id="2076137127" r:id="rId19"/>
    <p:sldId id="4950" r:id="rId20"/>
    <p:sldId id="4926" r:id="rId21"/>
    <p:sldId id="4928" r:id="rId22"/>
    <p:sldId id="4929" r:id="rId23"/>
    <p:sldId id="4930" r:id="rId24"/>
    <p:sldId id="4931" r:id="rId25"/>
    <p:sldId id="4932" r:id="rId26"/>
    <p:sldId id="4933" r:id="rId27"/>
    <p:sldId id="4991" r:id="rId28"/>
    <p:sldId id="5027" r:id="rId29"/>
    <p:sldId id="2134805615" r:id="rId30"/>
    <p:sldId id="2134805616" r:id="rId31"/>
    <p:sldId id="2134805617" r:id="rId32"/>
    <p:sldId id="2134805618" r:id="rId33"/>
    <p:sldId id="2134805619" r:id="rId34"/>
    <p:sldId id="2134805620" r:id="rId35"/>
    <p:sldId id="2134805621" r:id="rId36"/>
    <p:sldId id="2134805622" r:id="rId37"/>
    <p:sldId id="2134805623" r:id="rId38"/>
    <p:sldId id="2134805624" r:id="rId39"/>
    <p:sldId id="2134805625" r:id="rId40"/>
    <p:sldId id="2134805626" r:id="rId41"/>
    <p:sldId id="2134805627" r:id="rId42"/>
    <p:sldId id="2134805628" r:id="rId43"/>
    <p:sldId id="2134805629" r:id="rId44"/>
    <p:sldId id="2134805630" r:id="rId45"/>
    <p:sldId id="263" r:id="rId46"/>
    <p:sldId id="2134805556" r:id="rId47"/>
    <p:sldId id="2134805557" r:id="rId48"/>
    <p:sldId id="2076137131" r:id="rId49"/>
    <p:sldId id="2134805558" r:id="rId50"/>
    <p:sldId id="2076137132" r:id="rId51"/>
    <p:sldId id="2134805580" r:id="rId52"/>
    <p:sldId id="2076137141" r:id="rId53"/>
    <p:sldId id="2134805567" r:id="rId54"/>
    <p:sldId id="2134805568" r:id="rId55"/>
    <p:sldId id="2134805582" r:id="rId56"/>
    <p:sldId id="2134805577" r:id="rId57"/>
    <p:sldId id="2134805572" r:id="rId58"/>
    <p:sldId id="2134805575" r:id="rId59"/>
    <p:sldId id="2134805576" r:id="rId60"/>
    <p:sldId id="2134805574" r:id="rId61"/>
    <p:sldId id="2134805599" r:id="rId62"/>
    <p:sldId id="2134805597" r:id="rId63"/>
    <p:sldId id="2134805598" r:id="rId64"/>
    <p:sldId id="2134805600" r:id="rId65"/>
    <p:sldId id="2134805601" r:id="rId66"/>
    <p:sldId id="2134805602" r:id="rId67"/>
    <p:sldId id="2134805603" r:id="rId68"/>
    <p:sldId id="2134805606" r:id="rId69"/>
    <p:sldId id="2134805634" r:id="rId70"/>
    <p:sldId id="2134805605" r:id="rId71"/>
    <p:sldId id="2134805636" r:id="rId72"/>
    <p:sldId id="2076137128" r:id="rId73"/>
    <p:sldId id="2134805559" r:id="rId74"/>
    <p:sldId id="2134805581" r:id="rId75"/>
    <p:sldId id="2134805560" r:id="rId76"/>
    <p:sldId id="2134805562" r:id="rId77"/>
    <p:sldId id="2134805563" r:id="rId78"/>
    <p:sldId id="2134805565" r:id="rId79"/>
    <p:sldId id="2134805566" r:id="rId80"/>
    <p:sldId id="2134805607" r:id="rId81"/>
    <p:sldId id="2134805608" r:id="rId82"/>
    <p:sldId id="2134805635" r:id="rId83"/>
    <p:sldId id="2134805639" r:id="rId84"/>
    <p:sldId id="2134805637" r:id="rId85"/>
    <p:sldId id="2076137130" r:id="rId86"/>
    <p:sldId id="2134805591" r:id="rId87"/>
    <p:sldId id="2134805583" r:id="rId88"/>
    <p:sldId id="2134805586" r:id="rId89"/>
    <p:sldId id="2134805584" r:id="rId90"/>
    <p:sldId id="2134805585" r:id="rId91"/>
    <p:sldId id="2134805595" r:id="rId92"/>
    <p:sldId id="2134805593" r:id="rId93"/>
    <p:sldId id="2134805590" r:id="rId94"/>
    <p:sldId id="2134805596" r:id="rId95"/>
    <p:sldId id="2134805592" r:id="rId96"/>
    <p:sldId id="2134805589" r:id="rId97"/>
    <p:sldId id="2134805594" r:id="rId98"/>
    <p:sldId id="678" r:id="rId99"/>
    <p:sldId id="683" r:id="rId100"/>
    <p:sldId id="3139" r:id="rId101"/>
    <p:sldId id="3140" r:id="rId102"/>
    <p:sldId id="2595" r:id="rId103"/>
    <p:sldId id="3151" r:id="rId104"/>
    <p:sldId id="3152" r:id="rId105"/>
    <p:sldId id="3153" r:id="rId106"/>
    <p:sldId id="2582" r:id="rId107"/>
    <p:sldId id="2583" r:id="rId108"/>
    <p:sldId id="3161" r:id="rId109"/>
    <p:sldId id="3162" r:id="rId110"/>
    <p:sldId id="3166" r:id="rId111"/>
    <p:sldId id="3167" r:id="rId112"/>
    <p:sldId id="3155" r:id="rId113"/>
    <p:sldId id="3169" r:id="rId114"/>
    <p:sldId id="3172" r:id="rId115"/>
    <p:sldId id="3149" r:id="rId116"/>
    <p:sldId id="11962" r:id="rId117"/>
    <p:sldId id="3160" r:id="rId118"/>
    <p:sldId id="11964" r:id="rId119"/>
    <p:sldId id="11975" r:id="rId120"/>
    <p:sldId id="11976" r:id="rId121"/>
    <p:sldId id="11953" r:id="rId122"/>
    <p:sldId id="11968" r:id="rId123"/>
    <p:sldId id="3201" r:id="rId124"/>
    <p:sldId id="3164" r:id="rId125"/>
    <p:sldId id="2076137135" r:id="rId126"/>
    <p:sldId id="3194" r:id="rId127"/>
    <p:sldId id="3204" r:id="rId128"/>
    <p:sldId id="3187" r:id="rId129"/>
    <p:sldId id="2581" r:id="rId130"/>
    <p:sldId id="2076136257" r:id="rId131"/>
    <p:sldId id="2588" r:id="rId132"/>
    <p:sldId id="2590" r:id="rId133"/>
    <p:sldId id="11982" r:id="rId134"/>
    <p:sldId id="11952" r:id="rId135"/>
    <p:sldId id="11954" r:id="rId136"/>
    <p:sldId id="2076137136" r:id="rId137"/>
    <p:sldId id="3191" r:id="rId138"/>
    <p:sldId id="2076137137" r:id="rId139"/>
    <p:sldId id="3192" r:id="rId140"/>
    <p:sldId id="2591" r:id="rId141"/>
    <p:sldId id="2076137138" r:id="rId142"/>
    <p:sldId id="2585" r:id="rId143"/>
    <p:sldId id="2076137139" r:id="rId144"/>
    <p:sldId id="3230" r:id="rId145"/>
    <p:sldId id="3207" r:id="rId146"/>
    <p:sldId id="11981" r:id="rId147"/>
    <p:sldId id="2076137140" r:id="rId148"/>
    <p:sldId id="3188" r:id="rId149"/>
    <p:sldId id="3185" r:id="rId150"/>
    <p:sldId id="2134805660" r:id="rId151"/>
    <p:sldId id="2134805661" r:id="rId152"/>
    <p:sldId id="2134805662" r:id="rId153"/>
    <p:sldId id="2134805663" r:id="rId154"/>
    <p:sldId id="2134805664" r:id="rId155"/>
    <p:sldId id="2134805665" r:id="rId156"/>
    <p:sldId id="2134805666" r:id="rId157"/>
    <p:sldId id="369" r:id="rId158"/>
    <p:sldId id="5043" r:id="rId159"/>
    <p:sldId id="2134805667" r:id="rId160"/>
    <p:sldId id="2134805668" r:id="rId161"/>
    <p:sldId id="2134805669" r:id="rId162"/>
    <p:sldId id="2134805670" r:id="rId163"/>
    <p:sldId id="2134805671" r:id="rId164"/>
    <p:sldId id="2134805672" r:id="rId165"/>
    <p:sldId id="2134805673" r:id="rId166"/>
    <p:sldId id="2134805653" r:id="rId167"/>
    <p:sldId id="2134805674" r:id="rId168"/>
    <p:sldId id="2134805675" r:id="rId169"/>
    <p:sldId id="370" r:id="rId170"/>
    <p:sldId id="4965" r:id="rId171"/>
    <p:sldId id="2076137133" r:id="rId172"/>
    <p:sldId id="2134805676" r:id="rId173"/>
    <p:sldId id="5044" r:id="rId174"/>
    <p:sldId id="5046" r:id="rId175"/>
    <p:sldId id="5047" r:id="rId176"/>
    <p:sldId id="2134805677" r:id="rId177"/>
    <p:sldId id="2134805678" r:id="rId178"/>
    <p:sldId id="2134805679" r:id="rId179"/>
    <p:sldId id="2134805680" r:id="rId180"/>
    <p:sldId id="2134805681" r:id="rId181"/>
    <p:sldId id="2134805682" r:id="rId182"/>
    <p:sldId id="2134805683" r:id="rId183"/>
    <p:sldId id="2134805684" r:id="rId184"/>
    <p:sldId id="2134805685" r:id="rId185"/>
    <p:sldId id="2134805686" r:id="rId186"/>
    <p:sldId id="2134805687" r:id="rId187"/>
    <p:sldId id="2134805688" r:id="rId188"/>
    <p:sldId id="3218" r:id="rId189"/>
    <p:sldId id="3233" r:id="rId190"/>
    <p:sldId id="3234" r:id="rId191"/>
    <p:sldId id="3235" r:id="rId192"/>
    <p:sldId id="3222" r:id="rId193"/>
    <p:sldId id="3208" r:id="rId194"/>
    <p:sldId id="3219" r:id="rId195"/>
    <p:sldId id="3220" r:id="rId196"/>
    <p:sldId id="3186" r:id="rId197"/>
    <p:sldId id="2134805699" r:id="rId198"/>
    <p:sldId id="2134805700" r:id="rId199"/>
    <p:sldId id="2134805701" r:id="rId200"/>
    <p:sldId id="2134805702" r:id="rId201"/>
    <p:sldId id="2134805703" r:id="rId202"/>
    <p:sldId id="2134805704" r:id="rId203"/>
    <p:sldId id="2134805705" r:id="rId204"/>
    <p:sldId id="2134805706" r:id="rId205"/>
    <p:sldId id="2134805707" r:id="rId20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9"/>
            <p14:sldId id="5079"/>
            <p14:sldId id="5080"/>
            <p14:sldId id="2134805708"/>
            <p14:sldId id="2076137124"/>
            <p14:sldId id="2076137134"/>
            <p14:sldId id="2134805631"/>
            <p14:sldId id="2134805633"/>
            <p14:sldId id="2134805632"/>
            <p14:sldId id="2134805709"/>
            <p14:sldId id="2076137170"/>
            <p14:sldId id="2076137127"/>
          </p14:sldIdLst>
        </p14:section>
        <p14:section name="ITEM TYPES"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3"/>
            <p14:sldId id="2134805606"/>
            <p14:sldId id="2134805634"/>
            <p14:sldId id="2134805605"/>
            <p14:sldId id="213480563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35"/>
            <p14:sldId id="2134805639"/>
            <p14:sldId id="2134805637"/>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 name="NON-RELATIONAL" id="{53B3C7C3-4ADF-4046-B477-9F8F4D7B9720}">
          <p14:sldIdLst>
            <p14:sldId id="2134805660"/>
            <p14:sldId id="2134805661"/>
            <p14:sldId id="2134805662"/>
            <p14:sldId id="2134805663"/>
            <p14:sldId id="2134805664"/>
            <p14:sldId id="2134805665"/>
            <p14:sldId id="2134805666"/>
            <p14:sldId id="369"/>
            <p14:sldId id="5043"/>
            <p14:sldId id="2134805667"/>
            <p14:sldId id="2134805668"/>
            <p14:sldId id="2134805669"/>
            <p14:sldId id="2134805670"/>
            <p14:sldId id="2134805671"/>
            <p14:sldId id="2134805672"/>
            <p14:sldId id="2134805673"/>
            <p14:sldId id="2134805653"/>
            <p14:sldId id="2134805674"/>
            <p14:sldId id="2134805675"/>
            <p14:sldId id="370"/>
            <p14:sldId id="4965"/>
            <p14:sldId id="2076137133"/>
            <p14:sldId id="2134805676"/>
            <p14:sldId id="5044"/>
            <p14:sldId id="5046"/>
            <p14:sldId id="5047"/>
          </p14:sldIdLst>
        </p14:section>
        <p14:section name="RELATIONAL" id="{7A1FFDE3-26B3-40B3-80BD-6339E0EDADD9}">
          <p14:sldIdLst>
            <p14:sldId id="2134805677"/>
            <p14:sldId id="2134805678"/>
            <p14:sldId id="2134805679"/>
            <p14:sldId id="2134805680"/>
            <p14:sldId id="2134805681"/>
            <p14:sldId id="2134805682"/>
            <p14:sldId id="2134805683"/>
            <p14:sldId id="2134805684"/>
            <p14:sldId id="2134805685"/>
            <p14:sldId id="2134805686"/>
            <p14:sldId id="2134805687"/>
            <p14:sldId id="2134805688"/>
          </p14:sldIdLst>
        </p14:section>
        <p14:section name="REFERENCE" id="{CBC979A2-64A7-0C4F-AAF1-027BFA8388EA}">
          <p14:sldIdLst>
            <p14:sldId id="3218"/>
            <p14:sldId id="3233"/>
            <p14:sldId id="3234"/>
            <p14:sldId id="3235"/>
            <p14:sldId id="3222"/>
            <p14:sldId id="3208"/>
            <p14:sldId id="3219"/>
            <p14:sldId id="3220"/>
            <p14:sldId id="3186"/>
            <p14:sldId id="2134805699"/>
            <p14:sldId id="2134805700"/>
            <p14:sldId id="2134805701"/>
            <p14:sldId id="2134805702"/>
            <p14:sldId id="2134805703"/>
            <p14:sldId id="2134805704"/>
            <p14:sldId id="2134805705"/>
            <p14:sldId id="2134805706"/>
            <p14:sldId id="213480570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50" d="100"/>
          <a:sy n="150" d="100"/>
        </p:scale>
        <p:origin x="642" y="138"/>
      </p:cViewPr>
      <p:guideLst>
        <p:guide orient="horz" pos="1620"/>
        <p:guide pos="2880"/>
      </p:guideLst>
    </p:cSldViewPr>
  </p:slid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microsoft.com/office/2016/11/relationships/changesInfo" Target="changesInfos/changesInfo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Fri, 8/6/2021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Fri, 8/6/2021 8:41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108</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110</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113</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Fri, 8/6/2021 8:41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Fri, 8/6/2021 8:41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126</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133</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142</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12</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909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082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140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9346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10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2255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707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1125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496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17</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Fri, 8/6/2021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11.xml"/><Relationship Id="rId7" Type="http://schemas.openxmlformats.org/officeDocument/2006/relationships/image" Target="../media/image126.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25.jpeg"/><Relationship Id="rId5" Type="http://schemas.openxmlformats.org/officeDocument/2006/relationships/image" Target="../media/image124.png"/><Relationship Id="rId4" Type="http://schemas.openxmlformats.org/officeDocument/2006/relationships/image" Target="../media/image123.png"/></Relationships>
</file>

<file path=ppt/slides/_rels/slide10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notesSlide" Target="../notesSlides/notesSlide12.xml"/><Relationship Id="rId7" Type="http://schemas.openxmlformats.org/officeDocument/2006/relationships/image" Target="../media/image131.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38.emf"/><Relationship Id="rId4" Type="http://schemas.openxmlformats.org/officeDocument/2006/relationships/image" Target="../media/image137.w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42.emf"/></Relationships>
</file>

<file path=ppt/slides/_rels/slide121.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45.wmf"/><Relationship Id="rId4" Type="http://schemas.openxmlformats.org/officeDocument/2006/relationships/image" Target="../media/image144.w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emf"/><Relationship Id="rId7" Type="http://schemas.openxmlformats.org/officeDocument/2006/relationships/image" Target="../media/image150.emf"/><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49.emf"/><Relationship Id="rId5" Type="http://schemas.openxmlformats.org/officeDocument/2006/relationships/image" Target="../media/image148.emf"/><Relationship Id="rId10" Type="http://schemas.openxmlformats.org/officeDocument/2006/relationships/image" Target="../media/image153.emf"/><Relationship Id="rId4" Type="http://schemas.openxmlformats.org/officeDocument/2006/relationships/image" Target="../media/image147.emf"/><Relationship Id="rId9" Type="http://schemas.openxmlformats.org/officeDocument/2006/relationships/image" Target="../media/image152.emf"/></Relationships>
</file>

<file path=ppt/slides/_rels/slide12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58.svg"/><Relationship Id="rId5" Type="http://schemas.openxmlformats.org/officeDocument/2006/relationships/image" Target="../media/image157.png"/><Relationship Id="rId10" Type="http://schemas.openxmlformats.org/officeDocument/2006/relationships/image" Target="../media/image162.svg"/><Relationship Id="rId4" Type="http://schemas.openxmlformats.org/officeDocument/2006/relationships/image" Target="../media/image156.png"/><Relationship Id="rId9" Type="http://schemas.openxmlformats.org/officeDocument/2006/relationships/image" Target="../media/image16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wmf"/><Relationship Id="rId1" Type="http://schemas.openxmlformats.org/officeDocument/2006/relationships/slideLayout" Target="../slideLayouts/slideLayout2.xml"/><Relationship Id="rId5" Type="http://schemas.openxmlformats.org/officeDocument/2006/relationships/image" Target="../media/image95.wmf"/><Relationship Id="rId4" Type="http://schemas.openxmlformats.org/officeDocument/2006/relationships/image" Target="../media/image94.wmf"/></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hyperlink" Target="https://openclipart.org/detail/31807/fwd__bubble_hand_drawn-by-rejon-177666" TargetMode="External"/></Relationships>
</file>

<file path=ppt/slides/_rels/slide17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4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emf"/><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67.em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svg"/><Relationship Id="rId10" Type="http://schemas.openxmlformats.org/officeDocument/2006/relationships/image" Target="../media/image65.emf"/><Relationship Id="rId4" Type="http://schemas.openxmlformats.org/officeDocument/2006/relationships/image" Target="../media/image59.png"/><Relationship Id="rId9" Type="http://schemas.openxmlformats.org/officeDocument/2006/relationships/image" Target="../media/image6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wmf"/><Relationship Id="rId1" Type="http://schemas.openxmlformats.org/officeDocument/2006/relationships/slideLayout" Target="../slideLayouts/slideLayout2.xml"/><Relationship Id="rId5" Type="http://schemas.openxmlformats.org/officeDocument/2006/relationships/image" Target="../media/image95.wmf"/><Relationship Id="rId4" Type="http://schemas.openxmlformats.org/officeDocument/2006/relationships/image" Target="../media/image94.wmf"/></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Engineer Cert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August 31,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pic>
        <p:nvPicPr>
          <p:cNvPr id="1026" name="Picture 2">
            <a:extLst>
              <a:ext uri="{FF2B5EF4-FFF2-40B4-BE49-F238E27FC236}">
                <a16:creationId xmlns:a16="http://schemas.microsoft.com/office/drawing/2014/main" id="{D7EB0B42-FAC4-4BAF-A433-F88454067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295" y="635000"/>
            <a:ext cx="4341409"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76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Engineer Cert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0391767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8397190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26962161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3043817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24264897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9037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71365464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3423683" cy="369332"/>
          </a:xfrm>
          <a:prstGeom prst="rect">
            <a:avLst/>
          </a:prstGeom>
          <a:noFill/>
        </p:spPr>
        <p:txBody>
          <a:bodyPr wrap="square" rtlCol="0">
            <a:spAutoFit/>
          </a:bodyPr>
          <a:lstStyle/>
          <a:p>
            <a:pPr algn="ctr"/>
            <a:r>
              <a:rPr lang="en-US" dirty="0"/>
              <a:t>LRS</a:t>
            </a:r>
          </a:p>
        </p:txBody>
      </p:sp>
      <p:sp>
        <p:nvSpPr>
          <p:cNvPr id="10" name="TextBox 9">
            <a:extLst>
              <a:ext uri="{FF2B5EF4-FFF2-40B4-BE49-F238E27FC236}">
                <a16:creationId xmlns:a16="http://schemas.microsoft.com/office/drawing/2014/main" id="{E5F826EF-42D3-49AE-ACD4-5CEDDE5E6CAA}"/>
              </a:ext>
            </a:extLst>
          </p:cNvPr>
          <p:cNvSpPr txBox="1"/>
          <p:nvPr/>
        </p:nvSpPr>
        <p:spPr>
          <a:xfrm>
            <a:off x="4646432" y="3625702"/>
            <a:ext cx="3423683" cy="369332"/>
          </a:xfrm>
          <a:prstGeom prst="rect">
            <a:avLst/>
          </a:prstGeom>
          <a:noFill/>
        </p:spPr>
        <p:txBody>
          <a:bodyPr wrap="square" rtlCol="0">
            <a:spAutoFit/>
          </a:bodyPr>
          <a:lstStyle/>
          <a:p>
            <a:pPr algn="ctr"/>
            <a:r>
              <a:rPr lang="en-US" dirty="0"/>
              <a:t>ZRS</a:t>
            </a:r>
          </a:p>
        </p:txBody>
      </p:sp>
    </p:spTree>
    <p:extLst>
      <p:ext uri="{BB962C8B-B14F-4D97-AF65-F5344CB8AC3E}">
        <p14:creationId xmlns:p14="http://schemas.microsoft.com/office/powerpoint/2010/main" val="12995232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450175" cy="369332"/>
          </a:xfrm>
          <a:prstGeom prst="rect">
            <a:avLst/>
          </a:prstGeom>
          <a:noFill/>
        </p:spPr>
        <p:txBody>
          <a:bodyPr wrap="square" rtlCol="0">
            <a:spAutoFit/>
          </a:bodyPr>
          <a:lstStyle/>
          <a:p>
            <a:pPr algn="ctr"/>
            <a:r>
              <a:rPr lang="en-US" dirty="0"/>
              <a:t>GRS/RA-GRS</a:t>
            </a:r>
          </a:p>
        </p:txBody>
      </p:sp>
      <p:sp>
        <p:nvSpPr>
          <p:cNvPr id="11" name="Oval 10">
            <a:extLst>
              <a:ext uri="{FF2B5EF4-FFF2-40B4-BE49-F238E27FC236}">
                <a16:creationId xmlns:a16="http://schemas.microsoft.com/office/drawing/2014/main" id="{961AA20C-3102-438A-B68F-1C8A751120F9}"/>
              </a:ext>
            </a:extLst>
          </p:cNvPr>
          <p:cNvSpPr/>
          <p:nvPr/>
        </p:nvSpPr>
        <p:spPr>
          <a:xfrm>
            <a:off x="59052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651099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SAS Tokens</a:t>
            </a:r>
          </a:p>
        </p:txBody>
      </p:sp>
      <p:pic>
        <p:nvPicPr>
          <p:cNvPr id="1026" name="Picture 2" descr="Demystifying SAS Token - Basics">
            <a:extLst>
              <a:ext uri="{FF2B5EF4-FFF2-40B4-BE49-F238E27FC236}">
                <a16:creationId xmlns:a16="http://schemas.microsoft.com/office/drawing/2014/main" id="{43FE7138-A9F9-48F1-86B1-63C98D408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38" y="1139824"/>
            <a:ext cx="7933724" cy="282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809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39372909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05634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1882979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7022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12067702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Cosmos DB Partitioning</a:t>
            </a:r>
          </a:p>
        </p:txBody>
      </p:sp>
      <p:pic>
        <p:nvPicPr>
          <p:cNvPr id="5" name="Picture 4">
            <a:extLst>
              <a:ext uri="{FF2B5EF4-FFF2-40B4-BE49-F238E27FC236}">
                <a16:creationId xmlns:a16="http://schemas.microsoft.com/office/drawing/2014/main" id="{04D613B1-E636-4B73-A584-5A1E2DAA0900}"/>
              </a:ext>
            </a:extLst>
          </p:cNvPr>
          <p:cNvPicPr>
            <a:picLocks noChangeAspect="1"/>
          </p:cNvPicPr>
          <p:nvPr/>
        </p:nvPicPr>
        <p:blipFill>
          <a:blip r:embed="rId2"/>
          <a:stretch>
            <a:fillRect/>
          </a:stretch>
        </p:blipFill>
        <p:spPr>
          <a:xfrm>
            <a:off x="2247899" y="649159"/>
            <a:ext cx="4987557" cy="4132086"/>
          </a:xfrm>
          <a:prstGeom prst="rect">
            <a:avLst/>
          </a:prstGeom>
        </p:spPr>
      </p:pic>
      <p:sp>
        <p:nvSpPr>
          <p:cNvPr id="6" name="Arrow: Right 5">
            <a:extLst>
              <a:ext uri="{FF2B5EF4-FFF2-40B4-BE49-F238E27FC236}">
                <a16:creationId xmlns:a16="http://schemas.microsoft.com/office/drawing/2014/main" id="{37D9008F-B4B0-4C0D-A3D3-B4558C1B9976}"/>
              </a:ext>
            </a:extLst>
          </p:cNvPr>
          <p:cNvSpPr/>
          <p:nvPr/>
        </p:nvSpPr>
        <p:spPr>
          <a:xfrm>
            <a:off x="638175" y="428515"/>
            <a:ext cx="1727200" cy="9827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High cardinality</a:t>
            </a:r>
          </a:p>
          <a:p>
            <a:pPr algn="ctr"/>
            <a:r>
              <a:rPr lang="en-US" sz="1400" dirty="0"/>
              <a:t>(/</a:t>
            </a:r>
            <a:r>
              <a:rPr lang="en-US" sz="1400" dirty="0" err="1"/>
              <a:t>eventId</a:t>
            </a:r>
            <a:r>
              <a:rPr lang="en-US" sz="1400" dirty="0"/>
              <a:t>)</a:t>
            </a:r>
          </a:p>
        </p:txBody>
      </p:sp>
      <p:sp>
        <p:nvSpPr>
          <p:cNvPr id="7" name="Rectangle 6">
            <a:extLst>
              <a:ext uri="{FF2B5EF4-FFF2-40B4-BE49-F238E27FC236}">
                <a16:creationId xmlns:a16="http://schemas.microsoft.com/office/drawing/2014/main" id="{CFACD492-2D65-4183-90D5-60824CD00144}"/>
              </a:ext>
            </a:extLst>
          </p:cNvPr>
          <p:cNvSpPr/>
          <p:nvPr/>
        </p:nvSpPr>
        <p:spPr>
          <a:xfrm>
            <a:off x="76200" y="3082925"/>
            <a:ext cx="2101850" cy="323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/location/</a:t>
            </a:r>
            <a:r>
              <a:rPr lang="en-US" dirty="0" err="1"/>
              <a:t>locationId</a:t>
            </a:r>
            <a:endParaRPr lang="en-US" dirty="0"/>
          </a:p>
        </p:txBody>
      </p:sp>
    </p:spTree>
    <p:extLst>
      <p:ext uri="{BB962C8B-B14F-4D97-AF65-F5344CB8AC3E}">
        <p14:creationId xmlns:p14="http://schemas.microsoft.com/office/powerpoint/2010/main" val="20211414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Cosmos DB Partitioning</a:t>
            </a:r>
          </a:p>
        </p:txBody>
      </p:sp>
      <p:pic>
        <p:nvPicPr>
          <p:cNvPr id="2050" name="Picture 2">
            <a:extLst>
              <a:ext uri="{FF2B5EF4-FFF2-40B4-BE49-F238E27FC236}">
                <a16:creationId xmlns:a16="http://schemas.microsoft.com/office/drawing/2014/main" id="{7210745B-08B8-4370-B855-DFA304D25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1017866"/>
            <a:ext cx="8134350" cy="35432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5F2F863-A65A-4345-9A3F-D0D0F424B3E7}"/>
              </a:ext>
            </a:extLst>
          </p:cNvPr>
          <p:cNvSpPr/>
          <p:nvPr/>
        </p:nvSpPr>
        <p:spPr>
          <a:xfrm>
            <a:off x="857250" y="1200150"/>
            <a:ext cx="2774950" cy="482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Avoid "hot" partitions</a:t>
            </a:r>
          </a:p>
        </p:txBody>
      </p:sp>
    </p:spTree>
    <p:extLst>
      <p:ext uri="{BB962C8B-B14F-4D97-AF65-F5344CB8AC3E}">
        <p14:creationId xmlns:p14="http://schemas.microsoft.com/office/powerpoint/2010/main" val="5839086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1651272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3770956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548179" cy="369332"/>
          </a:xfrm>
          <a:prstGeom prst="rect">
            <a:avLst/>
          </a:prstGeom>
          <a:noFill/>
        </p:spPr>
        <p:txBody>
          <a:bodyPr wrap="square" rtlCol="0">
            <a:spAutoFit/>
          </a:bodyPr>
          <a:lstStyle/>
          <a:p>
            <a:pPr algn="ctr"/>
            <a:r>
              <a:rPr lang="en-US" dirty="0"/>
              <a:t>GZRS – RA/GZRS</a:t>
            </a:r>
          </a:p>
        </p:txBody>
      </p:sp>
      <p:sp>
        <p:nvSpPr>
          <p:cNvPr id="11" name="Oval 10">
            <a:extLst>
              <a:ext uri="{FF2B5EF4-FFF2-40B4-BE49-F238E27FC236}">
                <a16:creationId xmlns:a16="http://schemas.microsoft.com/office/drawing/2014/main" id="{10FBBB57-02E7-4A75-A00A-77742754D445}"/>
              </a:ext>
            </a:extLst>
          </p:cNvPr>
          <p:cNvSpPr/>
          <p:nvPr/>
        </p:nvSpPr>
        <p:spPr>
          <a:xfrm>
            <a:off x="717701"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5380FA04-80E9-4E5E-A926-CA1F3FBEB18D}"/>
              </a:ext>
            </a:extLst>
          </p:cNvPr>
          <p:cNvSpPr/>
          <p:nvPr/>
        </p:nvSpPr>
        <p:spPr>
          <a:xfrm>
            <a:off x="1839438" y="2446810"/>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5B599761-2384-4B06-9368-2BBFF43B2269}"/>
              </a:ext>
            </a:extLst>
          </p:cNvPr>
          <p:cNvSpPr/>
          <p:nvPr/>
        </p:nvSpPr>
        <p:spPr>
          <a:xfrm>
            <a:off x="2860162"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43478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
        <p:nvSpPr>
          <p:cNvPr id="8" name="TextBox 7">
            <a:extLst>
              <a:ext uri="{FF2B5EF4-FFF2-40B4-BE49-F238E27FC236}">
                <a16:creationId xmlns:a16="http://schemas.microsoft.com/office/drawing/2014/main" id="{C06F3BBB-9D24-CB47-B818-884549F3F9B6}"/>
              </a:ext>
            </a:extLst>
          </p:cNvPr>
          <p:cNvSpPr txBox="1"/>
          <p:nvPr/>
        </p:nvSpPr>
        <p:spPr>
          <a:xfrm>
            <a:off x="1984693" y="3996956"/>
            <a:ext cx="225650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Content</a:t>
            </a:r>
            <a:br>
              <a:rPr lang="en-US" sz="1600" dirty="0"/>
            </a:br>
            <a:r>
              <a:rPr lang="en-US" sz="1600" dirty="0"/>
              <a:t>knowledge</a:t>
            </a:r>
          </a:p>
        </p:txBody>
      </p:sp>
      <p:sp>
        <p:nvSpPr>
          <p:cNvPr id="9" name="TextBox 8">
            <a:extLst>
              <a:ext uri="{FF2B5EF4-FFF2-40B4-BE49-F238E27FC236}">
                <a16:creationId xmlns:a16="http://schemas.microsoft.com/office/drawing/2014/main" id="{1ED091DA-7DFF-574F-8E26-4C6925BE05D4}"/>
              </a:ext>
            </a:extLst>
          </p:cNvPr>
          <p:cNvSpPr txBox="1"/>
          <p:nvPr/>
        </p:nvSpPr>
        <p:spPr>
          <a:xfrm>
            <a:off x="3554290" y="4504912"/>
            <a:ext cx="187927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Practical</a:t>
            </a:r>
            <a:br>
              <a:rPr lang="en-US" sz="1600" dirty="0"/>
            </a:br>
            <a:r>
              <a:rPr lang="en-US" sz="1600" dirty="0"/>
              <a:t>application</a:t>
            </a:r>
          </a:p>
        </p:txBody>
      </p:sp>
      <p:sp>
        <p:nvSpPr>
          <p:cNvPr id="10" name="TextBox 9">
            <a:extLst>
              <a:ext uri="{FF2B5EF4-FFF2-40B4-BE49-F238E27FC236}">
                <a16:creationId xmlns:a16="http://schemas.microsoft.com/office/drawing/2014/main" id="{6F166F87-8DC2-C744-81A9-472E4E2FCD5E}"/>
              </a:ext>
            </a:extLst>
          </p:cNvPr>
          <p:cNvSpPr txBox="1"/>
          <p:nvPr/>
        </p:nvSpPr>
        <p:spPr>
          <a:xfrm>
            <a:off x="5057050" y="3971431"/>
            <a:ext cx="1879280"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Test-taking</a:t>
            </a:r>
            <a:br>
              <a:rPr lang="en-US" sz="1600" dirty="0"/>
            </a:br>
            <a:r>
              <a:rPr lang="en-US" sz="1600" dirty="0"/>
              <a:t>skills</a:t>
            </a:r>
          </a:p>
        </p:txBody>
      </p:sp>
      <p:pic>
        <p:nvPicPr>
          <p:cNvPr id="11" name="Picture 10">
            <a:extLst>
              <a:ext uri="{FF2B5EF4-FFF2-40B4-BE49-F238E27FC236}">
                <a16:creationId xmlns:a16="http://schemas.microsoft.com/office/drawing/2014/main" id="{A24837C9-4C77-EC4D-A6BF-B654A9714B2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00541" y="879681"/>
            <a:ext cx="3449130" cy="3737207"/>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Always Encrypted</a:t>
            </a:r>
          </a:p>
        </p:txBody>
      </p:sp>
      <p:pic>
        <p:nvPicPr>
          <p:cNvPr id="9218" name="Picture 2">
            <a:extLst>
              <a:ext uri="{FF2B5EF4-FFF2-40B4-BE49-F238E27FC236}">
                <a16:creationId xmlns:a16="http://schemas.microsoft.com/office/drawing/2014/main" id="{2A3C9904-B128-41FC-AAD2-2A3AE7202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77" y="1245594"/>
            <a:ext cx="8634845" cy="281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407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Data Factory</a:t>
            </a:r>
          </a:p>
        </p:txBody>
      </p:sp>
      <p:pic>
        <p:nvPicPr>
          <p:cNvPr id="1026" name="Picture 2" descr="The role of the Copy activity">
            <a:extLst>
              <a:ext uri="{FF2B5EF4-FFF2-40B4-BE49-F238E27FC236}">
                <a16:creationId xmlns:a16="http://schemas.microsoft.com/office/drawing/2014/main" id="{DDA96EB8-B868-4D19-958D-4FFE87F6D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0188"/>
            <a:ext cx="9144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9901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2279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868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999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8853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12054655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6357281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4684856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1981042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908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164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132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62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5050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7096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7896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1888757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745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149827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72223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IoT reference architecture</a:t>
            </a:r>
          </a:p>
        </p:txBody>
      </p:sp>
      <p:sp>
        <p:nvSpPr>
          <p:cNvPr id="3" name="Content Placeholder 2">
            <a:extLst>
              <a:ext uri="{FF2B5EF4-FFF2-40B4-BE49-F238E27FC236}">
                <a16:creationId xmlns:a16="http://schemas.microsoft.com/office/drawing/2014/main" id="{07D478DE-32A0-7548-BD42-1276480C7193}"/>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729097F7-0887-4D6F-B748-238C6AB80C2E}"/>
              </a:ext>
              <a:ext uri="{C183D7F6-B498-43B3-948B-1728B52AA6E4}">
                <adec:decorative xmlns:adec="http://schemas.microsoft.com/office/drawing/2017/decorative" val="1"/>
              </a:ext>
            </a:extLst>
          </p:cNvPr>
          <p:cNvSpPr/>
          <p:nvPr/>
        </p:nvSpPr>
        <p:spPr bwMode="auto">
          <a:xfrm>
            <a:off x="323320" y="867221"/>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an Azure IoT reference architecture.&#10;&#10;On the left are two data sources feeding into a cloud gateway. There are arrow leading out of this goes into Stream Analytics. An arrow leads out of Stream Analytics into Business Integration with Logic Apps.&#10;&#10;There is a separate path from the Cloud gateway to an Azure function, with an arrow that leads into Cosmos DB&#10;">
            <a:extLst>
              <a:ext uri="{FF2B5EF4-FFF2-40B4-BE49-F238E27FC236}">
                <a16:creationId xmlns:a16="http://schemas.microsoft.com/office/drawing/2014/main" id="{90B49E85-0283-48AA-AFF7-7F3E4C8F90AD}"/>
              </a:ext>
            </a:extLst>
          </p:cNvPr>
          <p:cNvPicPr>
            <a:picLocks noChangeAspect="1"/>
          </p:cNvPicPr>
          <p:nvPr/>
        </p:nvPicPr>
        <p:blipFill>
          <a:blip r:embed="rId3"/>
          <a:stretch>
            <a:fillRect/>
          </a:stretch>
        </p:blipFill>
        <p:spPr>
          <a:xfrm>
            <a:off x="1146592" y="963368"/>
            <a:ext cx="6869492" cy="3743571"/>
          </a:xfrm>
          <a:prstGeom prst="rect">
            <a:avLst/>
          </a:prstGeom>
          <a:ln>
            <a:noFill/>
          </a:ln>
        </p:spPr>
      </p:pic>
    </p:spTree>
    <p:extLst>
      <p:ext uri="{BB962C8B-B14F-4D97-AF65-F5344CB8AC3E}">
        <p14:creationId xmlns:p14="http://schemas.microsoft.com/office/powerpoint/2010/main" val="572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batch mode perspective</a:t>
            </a:r>
            <a:endParaRPr lang="en-US" dirty="0"/>
          </a:p>
        </p:txBody>
      </p:sp>
      <p:sp>
        <p:nvSpPr>
          <p:cNvPr id="3" name="Content Placeholder 2">
            <a:extLst>
              <a:ext uri="{FF2B5EF4-FFF2-40B4-BE49-F238E27FC236}">
                <a16:creationId xmlns:a16="http://schemas.microsoft.com/office/drawing/2014/main" id="{E57096CB-658A-9C45-B461-1DD87332C064}"/>
              </a:ext>
            </a:extLst>
          </p:cNvPr>
          <p:cNvSpPr>
            <a:spLocks noGrp="1"/>
          </p:cNvSpPr>
          <p:nvPr>
            <p:ph idx="1"/>
          </p:nvPr>
        </p:nvSpPr>
        <p:spPr/>
        <p:txBody>
          <a:bodyPr/>
          <a:lstStyle/>
          <a:p>
            <a:endParaRPr lang="en-US"/>
          </a:p>
        </p:txBody>
      </p:sp>
      <p:sp>
        <p:nvSpPr>
          <p:cNvPr id="10" name="Rectangle 9">
            <a:extLst>
              <a:ext uri="{FF2B5EF4-FFF2-40B4-BE49-F238E27FC236}">
                <a16:creationId xmlns:a16="http://schemas.microsoft.com/office/drawing/2014/main" id="{4EF74C86-118E-450F-8966-76F6364A2AD3}"/>
              </a:ext>
            </a:extLst>
          </p:cNvPr>
          <p:cNvSpPr/>
          <p:nvPr/>
        </p:nvSpPr>
        <p:spPr>
          <a:xfrm>
            <a:off x="313983" y="876948"/>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Batch Layer:</a:t>
            </a:r>
            <a:endParaRPr lang="en-US" sz="1618" kern="0" dirty="0">
              <a:solidFill>
                <a:schemeClr val="tx1"/>
              </a:solidFill>
              <a:latin typeface="+mj-lt"/>
              <a:cs typeface="Segoe UI Light" panose="020B0502040204020203" pitchFamily="34" charset="0"/>
            </a:endParaRPr>
          </a:p>
          <a:p>
            <a:pPr>
              <a:spcAft>
                <a:spcPts val="221"/>
              </a:spcAft>
            </a:pPr>
            <a:r>
              <a:rPr lang="en-US" sz="1324" kern="0" dirty="0">
                <a:solidFill>
                  <a:schemeClr val="tx1"/>
                </a:solidFill>
                <a:cs typeface="Segoe UI Light" panose="020B0502040204020203" pitchFamily="34" charset="0"/>
              </a:rPr>
              <a:t>The Batch layer is used to pre-compute results on large volumes of data using a distributed data system:</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New data ingested from sources</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Data is precomputed</a:t>
            </a:r>
          </a:p>
        </p:txBody>
      </p:sp>
      <p:sp>
        <p:nvSpPr>
          <p:cNvPr id="11" name="Rectangle 10">
            <a:extLst>
              <a:ext uri="{FF2B5EF4-FFF2-40B4-BE49-F238E27FC236}">
                <a16:creationId xmlns:a16="http://schemas.microsoft.com/office/drawing/2014/main" id="{893BC966-3011-4AB1-A317-BBDF20FF73FB}"/>
              </a:ext>
            </a:extLst>
          </p:cNvPr>
          <p:cNvSpPr/>
          <p:nvPr/>
        </p:nvSpPr>
        <p:spPr>
          <a:xfrm>
            <a:off x="313983" y="2890904"/>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Serving Layer:</a:t>
            </a:r>
            <a:endParaRPr lang="en-US" sz="1618" dirty="0">
              <a:solidFill>
                <a:schemeClr val="tx1"/>
              </a:solidFill>
              <a:latin typeface="+mj-lt"/>
            </a:endParaRPr>
          </a:p>
          <a:p>
            <a:pPr>
              <a:spcAft>
                <a:spcPts val="221"/>
              </a:spcAft>
            </a:pPr>
            <a:r>
              <a:rPr lang="en-US" sz="1324" kern="0" dirty="0">
                <a:solidFill>
                  <a:schemeClr val="tx1"/>
                </a:solidFill>
                <a:cs typeface="Segoe UI Light" panose="020B0502040204020203" pitchFamily="34" charset="0"/>
              </a:rPr>
              <a:t>The serving layer acts as the storage output of either the Batch or Speed layer that is used by client applications to access the results of the data-sets:</a:t>
            </a:r>
          </a:p>
          <a:p>
            <a:pPr marL="252134" indent="-210112">
              <a:spcBef>
                <a:spcPts val="147"/>
              </a:spcBef>
              <a:spcAft>
                <a:spcPts val="294"/>
              </a:spcAft>
              <a:buFont typeface="+mj-lt"/>
              <a:buAutoNum type="arabicPeriod" startAt="3"/>
              <a:tabLst>
                <a:tab pos="84045" algn="l"/>
              </a:tabLst>
            </a:pPr>
            <a:r>
              <a:rPr lang="en-US" sz="1324" kern="0" dirty="0">
                <a:solidFill>
                  <a:schemeClr val="tx1"/>
                </a:solidFill>
                <a:cs typeface="Segoe UI Light" panose="020B0502040204020203" pitchFamily="34" charset="0"/>
              </a:rPr>
              <a:t>Batch views can be used as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precomputed views</a:t>
            </a:r>
          </a:p>
        </p:txBody>
      </p:sp>
      <p:sp>
        <p:nvSpPr>
          <p:cNvPr id="12" name="Rectangle 11">
            <a:extLst>
              <a:ext uri="{FF2B5EF4-FFF2-40B4-BE49-F238E27FC236}">
                <a16:creationId xmlns:a16="http://schemas.microsoft.com/office/drawing/2014/main" id="{ACFAB102-36EE-4D23-AC0D-9DB1468CD7A4}"/>
              </a:ext>
              <a:ext uri="{C183D7F6-B498-43B3-948B-1728B52AA6E4}">
                <adec:decorative xmlns:adec="http://schemas.microsoft.com/office/drawing/2017/decorative" val="1"/>
              </a:ext>
            </a:extLst>
          </p:cNvPr>
          <p:cNvSpPr/>
          <p:nvPr/>
        </p:nvSpPr>
        <p:spPr bwMode="auto">
          <a:xfrm>
            <a:off x="3567025" y="876950"/>
            <a:ext cx="5262994"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44953E43-CDB3-4C91-865F-DCB189CB27B3}"/>
              </a:ext>
            </a:extLst>
          </p:cNvPr>
          <p:cNvPicPr>
            <a:picLocks noChangeAspect="1"/>
          </p:cNvPicPr>
          <p:nvPr/>
        </p:nvPicPr>
        <p:blipFill>
          <a:blip r:embed="rId3"/>
          <a:stretch>
            <a:fillRect/>
          </a:stretch>
        </p:blipFill>
        <p:spPr>
          <a:xfrm>
            <a:off x="3660115" y="1363678"/>
            <a:ext cx="5076814" cy="2962408"/>
          </a:xfrm>
          <a:prstGeom prst="rect">
            <a:avLst/>
          </a:prstGeom>
        </p:spPr>
      </p:pic>
    </p:spTree>
    <p:extLst>
      <p:ext uri="{BB962C8B-B14F-4D97-AF65-F5344CB8AC3E}">
        <p14:creationId xmlns:p14="http://schemas.microsoft.com/office/powerpoint/2010/main" val="33068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 enterprise business intelligence architecture</a:t>
            </a:r>
          </a:p>
        </p:txBody>
      </p:sp>
      <p:sp>
        <p:nvSpPr>
          <p:cNvPr id="3" name="Content Placeholder 2">
            <a:extLst>
              <a:ext uri="{FF2B5EF4-FFF2-40B4-BE49-F238E27FC236}">
                <a16:creationId xmlns:a16="http://schemas.microsoft.com/office/drawing/2014/main" id="{7E7B9123-9973-A944-A6EA-671C8330D59F}"/>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8F272BA-E62B-4B12-9E9A-365EF80836F9}"/>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6" name="Picture 5" descr="A screenshot of a Enterprise Business Intelligence Architecture&#10;&#10;On the left is a rectangle that states &quot;Data Source&quot;, with an arrow that point east to another rectangle with the word &quot;Ingestion&quot;. An arrow that point east to another rectangle with the word &quot;Data Storage&quot;, followed by an arrow that point east to another rectangle with the word &quot;Analysis&quot;. Finally an arrow that point east to another rectangle with the word &quot;Visualization&quot;&#10;&#10;There are arrows from the Analysis and Visualization rectangles that point to an icon for Azure Active Directory">
            <a:extLst>
              <a:ext uri="{FF2B5EF4-FFF2-40B4-BE49-F238E27FC236}">
                <a16:creationId xmlns:a16="http://schemas.microsoft.com/office/drawing/2014/main" id="{D061C6A4-9053-4249-8452-470158B8D8AA}"/>
              </a:ext>
            </a:extLst>
          </p:cNvPr>
          <p:cNvPicPr>
            <a:picLocks noChangeAspect="1"/>
          </p:cNvPicPr>
          <p:nvPr/>
        </p:nvPicPr>
        <p:blipFill>
          <a:blip r:embed="rId3">
            <a:alphaModFix/>
          </a:blip>
          <a:stretch>
            <a:fillRect/>
          </a:stretch>
        </p:blipFill>
        <p:spPr>
          <a:xfrm>
            <a:off x="462220" y="1393940"/>
            <a:ext cx="8221896" cy="3083969"/>
          </a:xfrm>
          <a:prstGeom prst="rect">
            <a:avLst/>
          </a:prstGeom>
        </p:spPr>
      </p:pic>
    </p:spTree>
    <p:extLst>
      <p:ext uri="{BB962C8B-B14F-4D97-AF65-F5344CB8AC3E}">
        <p14:creationId xmlns:p14="http://schemas.microsoft.com/office/powerpoint/2010/main" val="235397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183872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an enterprise conversational bot</a:t>
            </a:r>
          </a:p>
        </p:txBody>
      </p:sp>
      <p:sp>
        <p:nvSpPr>
          <p:cNvPr id="3" name="Content Placeholder 2">
            <a:extLst>
              <a:ext uri="{FF2B5EF4-FFF2-40B4-BE49-F238E27FC236}">
                <a16:creationId xmlns:a16="http://schemas.microsoft.com/office/drawing/2014/main" id="{56D25C41-D344-3D45-824E-9A6C911629CF}"/>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46173846-786C-4631-A526-08492CBA7134}"/>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complex architecture diagram of creating an Enterprise Conversational Bot. There are two red rectangle that highlights areas of interest to a Data Engineer. One rectangle covers the area of &quot;Logging&quot;, another covers &quot;Data ETL&quot; part of the architecture">
            <a:extLst>
              <a:ext uri="{FF2B5EF4-FFF2-40B4-BE49-F238E27FC236}">
                <a16:creationId xmlns:a16="http://schemas.microsoft.com/office/drawing/2014/main" id="{41FDA9BF-4713-4523-97C3-1F3CBB823160}"/>
              </a:ext>
            </a:extLst>
          </p:cNvPr>
          <p:cNvPicPr>
            <a:picLocks noChangeAspect="1"/>
          </p:cNvPicPr>
          <p:nvPr/>
        </p:nvPicPr>
        <p:blipFill>
          <a:blip r:embed="rId3"/>
          <a:stretch>
            <a:fillRect/>
          </a:stretch>
        </p:blipFill>
        <p:spPr>
          <a:xfrm>
            <a:off x="1457645" y="1083999"/>
            <a:ext cx="6054661" cy="3471388"/>
          </a:xfrm>
          <a:prstGeom prst="rect">
            <a:avLst/>
          </a:prstGeom>
        </p:spPr>
      </p:pic>
      <p:sp>
        <p:nvSpPr>
          <p:cNvPr id="8" name="Rectangle: Rounded Corners 7" descr="A rectangle outlined in red to highlight the &quot;Data ETL&quot; section of the architecture">
            <a:extLst>
              <a:ext uri="{FF2B5EF4-FFF2-40B4-BE49-F238E27FC236}">
                <a16:creationId xmlns:a16="http://schemas.microsoft.com/office/drawing/2014/main" id="{C574F926-18F0-491C-B3BD-41CAA98E8B19}"/>
              </a:ext>
            </a:extLst>
          </p:cNvPr>
          <p:cNvSpPr/>
          <p:nvPr/>
        </p:nvSpPr>
        <p:spPr>
          <a:xfrm>
            <a:off x="2118473" y="3222444"/>
            <a:ext cx="1181817" cy="1383321"/>
          </a:xfrm>
          <a:prstGeom prst="roundRect">
            <a:avLst>
              <a:gd name="adj" fmla="val 11926"/>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
        <p:nvSpPr>
          <p:cNvPr id="7" name="Rectangle: Rounded Corners 6" descr="A rectangle outlined in red to highlight the &quot;Data ETL&quot; section of the architecture">
            <a:extLst>
              <a:ext uri="{FF2B5EF4-FFF2-40B4-BE49-F238E27FC236}">
                <a16:creationId xmlns:a16="http://schemas.microsoft.com/office/drawing/2014/main" id="{00C11ABA-6CF8-4B21-9AAE-D02881448F55}"/>
              </a:ext>
            </a:extLst>
          </p:cNvPr>
          <p:cNvSpPr/>
          <p:nvPr/>
        </p:nvSpPr>
        <p:spPr>
          <a:xfrm>
            <a:off x="5002083" y="1668304"/>
            <a:ext cx="2702949" cy="1549505"/>
          </a:xfrm>
          <a:prstGeom prst="roundRect">
            <a:avLst>
              <a:gd name="adj" fmla="val 7369"/>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Tree>
    <p:extLst>
      <p:ext uri="{BB962C8B-B14F-4D97-AF65-F5344CB8AC3E}">
        <p14:creationId xmlns:p14="http://schemas.microsoft.com/office/powerpoint/2010/main" val="70805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B7BB-709E-4F1A-803D-FFC7E1D65AB2}"/>
              </a:ext>
            </a:extLst>
          </p:cNvPr>
          <p:cNvSpPr>
            <a:spLocks noGrp="1"/>
          </p:cNvSpPr>
          <p:nvPr>
            <p:ph type="title"/>
          </p:nvPr>
        </p:nvSpPr>
        <p:spPr/>
        <p:txBody>
          <a:bodyPr/>
          <a:lstStyle/>
          <a:p>
            <a:r>
              <a:rPr lang="en-GB" dirty="0"/>
              <a:t>Design for security</a:t>
            </a:r>
            <a:endParaRPr lang="en-US" dirty="0"/>
          </a:p>
        </p:txBody>
      </p:sp>
      <p:sp>
        <p:nvSpPr>
          <p:cNvPr id="3" name="Content Placeholder 2">
            <a:extLst>
              <a:ext uri="{FF2B5EF4-FFF2-40B4-BE49-F238E27FC236}">
                <a16:creationId xmlns:a16="http://schemas.microsoft.com/office/drawing/2014/main" id="{3ABEE9E7-DDEF-184A-B8D7-561E8D6258F5}"/>
              </a:ext>
            </a:extLst>
          </p:cNvPr>
          <p:cNvSpPr>
            <a:spLocks noGrp="1"/>
          </p:cNvSpPr>
          <p:nvPr>
            <p:ph idx="1"/>
          </p:nvPr>
        </p:nvSpPr>
        <p:spPr/>
        <p:txBody>
          <a:bodyPr/>
          <a:lstStyle/>
          <a:p>
            <a:endParaRPr lang="en-US"/>
          </a:p>
        </p:txBody>
      </p:sp>
      <p:sp>
        <p:nvSpPr>
          <p:cNvPr id="8" name="Oval 7">
            <a:extLst>
              <a:ext uri="{FF2B5EF4-FFF2-40B4-BE49-F238E27FC236}">
                <a16:creationId xmlns:a16="http://schemas.microsoft.com/office/drawing/2014/main" id="{90414042-030E-49E8-A226-BFCA0310C776}"/>
              </a:ext>
            </a:extLst>
          </p:cNvPr>
          <p:cNvSpPr/>
          <p:nvPr/>
        </p:nvSpPr>
        <p:spPr>
          <a:xfrm>
            <a:off x="302914" y="992071"/>
            <a:ext cx="3810571" cy="3810571"/>
          </a:xfrm>
          <a:prstGeom prst="ellipse">
            <a:avLst/>
          </a:prstGeom>
          <a:solidFill>
            <a:schemeClr val="tx2">
              <a:lumMod val="20000"/>
              <a:lumOff val="80000"/>
            </a:schemeClr>
          </a:solidFill>
          <a:ln>
            <a:solidFill>
              <a:srgbClr val="C4E5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496057" numCol="1" spcCol="0" rtlCol="0" fromWordArt="0" anchor="t" anchorCtr="0" forceAA="0" compatLnSpc="1">
            <a:prstTxWarp prst="textNoShape">
              <a:avLst/>
            </a:prstTxWarp>
            <a:noAutofit/>
          </a:bodyPr>
          <a:lstStyle/>
          <a:p>
            <a:pPr algn="ctr" defTabSz="685845">
              <a:defRPr/>
            </a:pPr>
            <a:r>
              <a:rPr lang="en-US" sz="1324" dirty="0">
                <a:solidFill>
                  <a:srgbClr val="000000"/>
                </a:solidFill>
                <a:latin typeface="Segoe UI Semibold"/>
              </a:rPr>
              <a:t>Physical security</a:t>
            </a:r>
            <a:endParaRPr lang="en-IN" sz="1324" dirty="0">
              <a:solidFill>
                <a:srgbClr val="000000"/>
              </a:solidFill>
              <a:latin typeface="Segoe UI Semibold"/>
            </a:endParaRPr>
          </a:p>
        </p:txBody>
      </p:sp>
      <p:sp>
        <p:nvSpPr>
          <p:cNvPr id="5" name="Oval 4">
            <a:extLst>
              <a:ext uri="{FF2B5EF4-FFF2-40B4-BE49-F238E27FC236}">
                <a16:creationId xmlns:a16="http://schemas.microsoft.com/office/drawing/2014/main" id="{04480C24-2178-45BF-9BFF-F826BAF17A6A}"/>
              </a:ext>
            </a:extLst>
          </p:cNvPr>
          <p:cNvSpPr/>
          <p:nvPr/>
        </p:nvSpPr>
        <p:spPr>
          <a:xfrm>
            <a:off x="527798" y="1441048"/>
            <a:ext cx="3360802" cy="3361593"/>
          </a:xfrm>
          <a:prstGeom prst="ellipse">
            <a:avLst/>
          </a:prstGeom>
          <a:solidFill>
            <a:schemeClr val="tx2">
              <a:lumMod val="40000"/>
              <a:lumOff val="60000"/>
            </a:schemeClr>
          </a:solidFill>
          <a:ln>
            <a:solidFill>
              <a:srgbClr val="89CB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622043" numCol="1" spcCol="0" rtlCol="0" fromWordArt="0" anchor="b" anchorCtr="0" forceAA="0" compatLnSpc="1">
            <a:prstTxWarp prst="textNoShape">
              <a:avLst/>
            </a:prstTxWarp>
            <a:noAutofit/>
          </a:bodyPr>
          <a:lstStyle/>
          <a:p>
            <a:pPr algn="ctr" defTabSz="685845">
              <a:defRPr/>
            </a:pPr>
            <a:r>
              <a:rPr lang="en-US" sz="1324" dirty="0">
                <a:solidFill>
                  <a:srgbClr val="000000"/>
                </a:solidFill>
                <a:latin typeface="Segoe UI Semibold"/>
              </a:rPr>
              <a:t>Identify &amp; access</a:t>
            </a:r>
            <a:endParaRPr lang="en-IN" sz="1324" dirty="0">
              <a:solidFill>
                <a:srgbClr val="000000"/>
              </a:solidFill>
              <a:latin typeface="Segoe UI Semibold"/>
            </a:endParaRPr>
          </a:p>
        </p:txBody>
      </p:sp>
      <p:sp>
        <p:nvSpPr>
          <p:cNvPr id="9" name="Oval 8">
            <a:extLst>
              <a:ext uri="{FF2B5EF4-FFF2-40B4-BE49-F238E27FC236}">
                <a16:creationId xmlns:a16="http://schemas.microsoft.com/office/drawing/2014/main" id="{EFC069C7-80CE-49C0-A503-DA85BB3A6CFF}"/>
              </a:ext>
            </a:extLst>
          </p:cNvPr>
          <p:cNvSpPr/>
          <p:nvPr/>
        </p:nvSpPr>
        <p:spPr>
          <a:xfrm>
            <a:off x="772445" y="1931068"/>
            <a:ext cx="2871508" cy="2871572"/>
          </a:xfrm>
          <a:prstGeom prst="ellipse">
            <a:avLst/>
          </a:prstGeom>
          <a:solidFill>
            <a:schemeClr val="tx2">
              <a:lumMod val="60000"/>
              <a:lumOff val="40000"/>
            </a:schemeClr>
          </a:solidFill>
          <a:ln>
            <a:solidFill>
              <a:srgbClr val="4EB1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151420" numCol="1" spcCol="0" rtlCol="0" fromWordArt="0" anchor="b" anchorCtr="0" forceAA="0" compatLnSpc="1">
            <a:prstTxWarp prst="textNoShape">
              <a:avLst/>
            </a:prstTxWarp>
            <a:noAutofit/>
          </a:bodyPr>
          <a:lstStyle/>
          <a:p>
            <a:pPr algn="ctr" defTabSz="685845">
              <a:defRPr/>
            </a:pPr>
            <a:r>
              <a:rPr lang="en-US" sz="1324">
                <a:solidFill>
                  <a:srgbClr val="000000"/>
                </a:solidFill>
                <a:latin typeface="Segoe UI Semibold"/>
              </a:rPr>
              <a:t>Perimeter</a:t>
            </a:r>
            <a:endParaRPr lang="en-IN" sz="1324" err="1">
              <a:solidFill>
                <a:srgbClr val="000000"/>
              </a:solidFill>
              <a:latin typeface="Segoe UI Semibold"/>
            </a:endParaRPr>
          </a:p>
        </p:txBody>
      </p:sp>
      <p:sp>
        <p:nvSpPr>
          <p:cNvPr id="6" name="Oval 5">
            <a:extLst>
              <a:ext uri="{FF2B5EF4-FFF2-40B4-BE49-F238E27FC236}">
                <a16:creationId xmlns:a16="http://schemas.microsoft.com/office/drawing/2014/main" id="{EFFACE95-B558-40EA-AF89-6E723F034ED9}"/>
              </a:ext>
            </a:extLst>
          </p:cNvPr>
          <p:cNvSpPr/>
          <p:nvPr/>
        </p:nvSpPr>
        <p:spPr>
          <a:xfrm>
            <a:off x="1002405" y="2389101"/>
            <a:ext cx="2411587" cy="241354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748028" numCol="1" spcCol="0" rtlCol="0" fromWordArt="0" anchor="b" anchorCtr="0" forceAA="0" compatLnSpc="1">
            <a:prstTxWarp prst="textNoShape">
              <a:avLst/>
            </a:prstTxWarp>
            <a:noAutofit/>
          </a:bodyPr>
          <a:lstStyle/>
          <a:p>
            <a:pPr algn="ctr" defTabSz="685845">
              <a:defRPr/>
            </a:pPr>
            <a:r>
              <a:rPr lang="en-US" sz="1324">
                <a:solidFill>
                  <a:srgbClr val="FFFFFF"/>
                </a:solidFill>
                <a:latin typeface="Segoe UI Semibold"/>
              </a:rPr>
              <a:t>Network</a:t>
            </a:r>
            <a:endParaRPr lang="en-IN" sz="1324" err="1">
              <a:solidFill>
                <a:srgbClr val="FFFFFF"/>
              </a:solidFill>
              <a:latin typeface="Segoe UI Semibold"/>
            </a:endParaRPr>
          </a:p>
        </p:txBody>
      </p:sp>
      <p:sp>
        <p:nvSpPr>
          <p:cNvPr id="10" name="Oval 9">
            <a:extLst>
              <a:ext uri="{FF2B5EF4-FFF2-40B4-BE49-F238E27FC236}">
                <a16:creationId xmlns:a16="http://schemas.microsoft.com/office/drawing/2014/main" id="{1EA49FDF-BAA2-4E23-B597-E4F53A0458DA}"/>
              </a:ext>
            </a:extLst>
          </p:cNvPr>
          <p:cNvSpPr/>
          <p:nvPr/>
        </p:nvSpPr>
        <p:spPr>
          <a:xfrm>
            <a:off x="1228608" y="2843588"/>
            <a:ext cx="1959182" cy="1959053"/>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Compute</a:t>
            </a:r>
            <a:endParaRPr lang="en-IN" sz="1324" err="1">
              <a:solidFill>
                <a:srgbClr val="FFFFFF"/>
              </a:solidFill>
              <a:latin typeface="Segoe UI Semibold"/>
            </a:endParaRPr>
          </a:p>
        </p:txBody>
      </p:sp>
      <p:sp>
        <p:nvSpPr>
          <p:cNvPr id="7" name="Oval 6">
            <a:extLst>
              <a:ext uri="{FF2B5EF4-FFF2-40B4-BE49-F238E27FC236}">
                <a16:creationId xmlns:a16="http://schemas.microsoft.com/office/drawing/2014/main" id="{481CD547-C6C8-4D79-B7D5-C82F2CA6B790}"/>
              </a:ext>
            </a:extLst>
          </p:cNvPr>
          <p:cNvSpPr/>
          <p:nvPr/>
        </p:nvSpPr>
        <p:spPr>
          <a:xfrm>
            <a:off x="1506165" y="3398381"/>
            <a:ext cx="1404068" cy="1404260"/>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Application</a:t>
            </a:r>
            <a:endParaRPr lang="en-IN" sz="1324" err="1">
              <a:solidFill>
                <a:srgbClr val="FFFFFF"/>
              </a:solidFill>
              <a:latin typeface="Segoe UI Semibold"/>
            </a:endParaRPr>
          </a:p>
        </p:txBody>
      </p:sp>
      <p:sp>
        <p:nvSpPr>
          <p:cNvPr id="11" name="Oval 10">
            <a:extLst>
              <a:ext uri="{FF2B5EF4-FFF2-40B4-BE49-F238E27FC236}">
                <a16:creationId xmlns:a16="http://schemas.microsoft.com/office/drawing/2014/main" id="{09633A6A-A4B2-4063-93D6-9902FC7793FF}"/>
              </a:ext>
            </a:extLst>
          </p:cNvPr>
          <p:cNvSpPr/>
          <p:nvPr/>
        </p:nvSpPr>
        <p:spPr>
          <a:xfrm>
            <a:off x="1760452" y="3906216"/>
            <a:ext cx="895494" cy="896425"/>
          </a:xfrm>
          <a:prstGeom prst="ellipse">
            <a:avLst/>
          </a:prstGeom>
          <a:solidFill>
            <a:srgbClr val="152237"/>
          </a:solidFill>
          <a:ln>
            <a:solidFill>
              <a:srgbClr val="1522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845">
              <a:defRPr/>
            </a:pPr>
            <a:r>
              <a:rPr lang="en-US" sz="1324">
                <a:solidFill>
                  <a:srgbClr val="FFFFFF"/>
                </a:solidFill>
                <a:latin typeface="Segoe UI Semibold"/>
              </a:rPr>
              <a:t>Data</a:t>
            </a:r>
            <a:endParaRPr lang="en-IN" sz="1324" err="1">
              <a:solidFill>
                <a:srgbClr val="FFFFFF"/>
              </a:solidFill>
              <a:latin typeface="Segoe UI Semibold"/>
            </a:endParaRPr>
          </a:p>
        </p:txBody>
      </p:sp>
    </p:spTree>
    <p:extLst>
      <p:ext uri="{BB962C8B-B14F-4D97-AF65-F5344CB8AC3E}">
        <p14:creationId xmlns:p14="http://schemas.microsoft.com/office/powerpoint/2010/main" val="2347035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Big Data Architecture</a:t>
            </a:r>
          </a:p>
        </p:txBody>
      </p:sp>
      <p:pic>
        <p:nvPicPr>
          <p:cNvPr id="1026" name="Picture 2" descr="Overall data pipeline diagram">
            <a:extLst>
              <a:ext uri="{FF2B5EF4-FFF2-40B4-BE49-F238E27FC236}">
                <a16:creationId xmlns:a16="http://schemas.microsoft.com/office/drawing/2014/main" id="{34A965DF-4949-8045-AFD1-007BE38C9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21" y="786416"/>
            <a:ext cx="7999629" cy="357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30246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62472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46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Internet of Things (IoT)</a:t>
            </a:r>
          </a:p>
        </p:txBody>
      </p:sp>
      <p:pic>
        <p:nvPicPr>
          <p:cNvPr id="4098" name="Picture 2" descr="IoT architecture">
            <a:extLst>
              <a:ext uri="{FF2B5EF4-FFF2-40B4-BE49-F238E27FC236}">
                <a16:creationId xmlns:a16="http://schemas.microsoft.com/office/drawing/2014/main" id="{0477AAB2-B1F5-CE4B-A78D-4BCB9B9C8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89" y="794012"/>
            <a:ext cx="8325016" cy="355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3410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2568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6056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Oil and Gas Forecasting</a:t>
            </a:r>
          </a:p>
        </p:txBody>
      </p:sp>
      <p:pic>
        <p:nvPicPr>
          <p:cNvPr id="7170" name="Picture 2" descr="Architecture diagram">
            <a:extLst>
              <a:ext uri="{FF2B5EF4-FFF2-40B4-BE49-F238E27FC236}">
                <a16:creationId xmlns:a16="http://schemas.microsoft.com/office/drawing/2014/main" id="{19CBC065-E225-9A44-90C7-7602A335D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995" y="709010"/>
            <a:ext cx="5975792" cy="394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802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343462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9852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a:p>
            <a:r>
              <a:rPr lang="en-US" dirty="0"/>
              <a:t>Exam DP-203 strategy</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a:t>
            </a:r>
          </a:p>
          <a:p>
            <a:r>
              <a:rPr lang="en-US" dirty="0"/>
              <a:t>Monitor and optimize data</a:t>
            </a:r>
          </a:p>
          <a:p>
            <a:r>
              <a:rPr lang="en-US" dirty="0"/>
              <a:t>Exam DP-203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 instead of group chat, please</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070914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31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48878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680392"/>
            <a:ext cx="5071708" cy="3921296"/>
          </a:xfrm>
          <a:prstGeom prst="rect">
            <a:avLst/>
          </a:prstGeom>
        </p:spPr>
      </p:pic>
    </p:spTree>
    <p:extLst>
      <p:ext uri="{BB962C8B-B14F-4D97-AF65-F5344CB8AC3E}">
        <p14:creationId xmlns:p14="http://schemas.microsoft.com/office/powerpoint/2010/main" val="3401580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76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00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5445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6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2623116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21667387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FCD5F6-BA3E-405D-9552-0D7C585B3493}"/>
              </a:ext>
            </a:extLst>
          </p:cNvPr>
          <p:cNvSpPr>
            <a:spLocks noGrp="1"/>
          </p:cNvSpPr>
          <p:nvPr>
            <p:ph type="title"/>
          </p:nvPr>
        </p:nvSpPr>
        <p:spPr/>
        <p:txBody>
          <a:bodyPr/>
          <a:lstStyle/>
          <a:p>
            <a:r>
              <a:rPr lang="en-US" dirty="0"/>
              <a:t>Cosmos DB Consistency Levels Take 2</a:t>
            </a:r>
          </a:p>
        </p:txBody>
      </p:sp>
    </p:spTree>
    <p:extLst>
      <p:ext uri="{BB962C8B-B14F-4D97-AF65-F5344CB8AC3E}">
        <p14:creationId xmlns:p14="http://schemas.microsoft.com/office/powerpoint/2010/main" val="37661743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20372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935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9037</TotalTime>
  <Words>11234</Words>
  <Application>Microsoft Office PowerPoint</Application>
  <PresentationFormat>On-screen Show (16:9)</PresentationFormat>
  <Paragraphs>1759</Paragraphs>
  <Slides>205</Slides>
  <Notes>69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205</vt:i4>
      </vt:variant>
    </vt:vector>
  </HeadingPairs>
  <TitlesOfParts>
    <vt:vector size="217"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DP-203: Data Engineering on Microsoft Azure Crash Course</vt:lpstr>
      <vt:lpstr>Tim Warner</vt:lpstr>
      <vt:lpstr>Day 1 of 2 Agenda</vt:lpstr>
      <vt:lpstr>Day 2 of 2 Agenda</vt:lpstr>
      <vt:lpstr>Course Materials</vt:lpstr>
      <vt:lpstr>A Different Kind of Training</vt:lpstr>
      <vt:lpstr>Session Recordings</vt:lpstr>
      <vt:lpstr>Session Recordings</vt:lpstr>
      <vt:lpstr>Session Recordings</vt:lpstr>
      <vt:lpstr>Session Recordings</vt:lpstr>
      <vt:lpstr>Data Engineer Cert Changes in 2021</vt:lpstr>
      <vt:lpstr>Data Engineer Cert Changes in 2021</vt:lpstr>
      <vt:lpstr>What is an Azure Data Engineer?</vt:lpstr>
      <vt:lpstr>Azure Data Fundamentals</vt:lpstr>
      <vt:lpstr>Azure Data Scientist Associate</vt:lpstr>
      <vt:lpstr>Azure Data Analyst Associate</vt:lpstr>
      <vt:lpstr> </vt:lpstr>
      <vt:lpstr>Thank you!</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Azure Data Lake Storage Gen 2</vt:lpstr>
      <vt:lpstr>Azure Synapse SQL Pool (DW) Architecture</vt:lpstr>
      <vt:lpstr>Azure Synapse Table Distribution Modes</vt:lpstr>
      <vt:lpstr>Azure Synapse Table Distribution Modes</vt:lpstr>
      <vt:lpstr>Azure SQL Database Firewall Rules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Request Units (RUs)</vt:lpstr>
      <vt:lpstr>Cosmos DB Partitioning</vt:lpstr>
      <vt:lpstr>Consistency Levels</vt:lpstr>
      <vt:lpstr>Cosmos DB Consistency Levels Take 2</vt:lpstr>
      <vt:lpstr>Cosmos DB Resource Model</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lpstr>Non-Relational Data</vt:lpstr>
      <vt:lpstr>Non-Relational Data Characteristics</vt:lpstr>
      <vt:lpstr>CAP Theorem</vt:lpstr>
      <vt:lpstr>Azure Blob Storage</vt:lpstr>
      <vt:lpstr>Azure Table Storage</vt:lpstr>
      <vt:lpstr>Data Lake</vt:lpstr>
      <vt:lpstr>ADLS Gen 2</vt:lpstr>
      <vt:lpstr>Storage Account Replication</vt:lpstr>
      <vt:lpstr>Storage Account Replication</vt:lpstr>
      <vt:lpstr>SAS Tokens</vt:lpstr>
      <vt:lpstr>Azure Cosmos DB</vt:lpstr>
      <vt:lpstr>Cosmos DB APIs</vt:lpstr>
      <vt:lpstr>Cosmos DB SQL API</vt:lpstr>
      <vt:lpstr>Request Units (RUs)</vt:lpstr>
      <vt:lpstr>Cosmos DB Partitioning</vt:lpstr>
      <vt:lpstr>Cosmos DB Partitioning</vt:lpstr>
      <vt:lpstr>Cosmos DB Partitioning</vt:lpstr>
      <vt:lpstr>Consistency Levels</vt:lpstr>
      <vt:lpstr>Cosmos DB Resource Model</vt:lpstr>
      <vt:lpstr>Storage Account Replication</vt:lpstr>
      <vt:lpstr>Always Encrypted</vt:lpstr>
      <vt:lpstr>Azure Data Factory</vt:lpstr>
      <vt:lpstr>Azure Monitor</vt:lpstr>
      <vt:lpstr>Data Pipelines</vt:lpstr>
      <vt:lpstr>Azure Diagnostics</vt:lpstr>
      <vt:lpstr>Log Analytics</vt:lpstr>
      <vt:lpstr>Relational Data </vt:lpstr>
      <vt:lpstr>Relational Database Use Cases</vt:lpstr>
      <vt:lpstr>ACID Principle</vt:lpstr>
      <vt:lpstr>SQL Server in an Azure VM</vt:lpstr>
      <vt:lpstr>Azure SQL Database</vt:lpstr>
      <vt:lpstr>Azure SQL DB Managed Instance</vt:lpstr>
      <vt:lpstr>SQL Data Sync for Azure</vt:lpstr>
      <vt:lpstr>Azure Synapse</vt:lpstr>
      <vt:lpstr>Azure Synapse SQL Pool (DW) Architecture</vt:lpstr>
      <vt:lpstr>SQL Pool/Azure SQL Data Warehouse</vt:lpstr>
      <vt:lpstr>Azure Synapse Table Distribution Modes</vt:lpstr>
      <vt:lpstr>Azure Synapse Table Distribution Modes</vt:lpstr>
      <vt:lpstr>Lambda architectures from a real time mode perspective</vt:lpstr>
      <vt:lpstr>Architect a stream processing pipeline with Azure Stream Analytics</vt:lpstr>
      <vt:lpstr>Design a stream processing pipeline with Azure Databricks</vt:lpstr>
      <vt:lpstr>Create an Azure IoT reference architecture</vt:lpstr>
      <vt:lpstr>Lambda architectures from a batch mode perspective</vt:lpstr>
      <vt:lpstr>Design an enterprise business intelligence architecture</vt:lpstr>
      <vt:lpstr>Automate an enterprise business intelligence architecture</vt:lpstr>
      <vt:lpstr>Architect an enterprise conversational bot</vt:lpstr>
      <vt:lpstr>Design for security</vt:lpstr>
      <vt:lpstr>Big Data Architecture</vt:lpstr>
      <vt:lpstr>Lambda Architecture</vt:lpstr>
      <vt:lpstr>Kappa Architecture</vt:lpstr>
      <vt:lpstr>Internet of Things (IoT)</vt:lpstr>
      <vt:lpstr>Lambda Architecture with Databricks</vt:lpstr>
      <vt:lpstr>Kappa Architecture with Databricks</vt:lpstr>
      <vt:lpstr>Oil and Gas Forecasting</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191</cp:revision>
  <dcterms:created xsi:type="dcterms:W3CDTF">2015-09-28T19:52:00Z</dcterms:created>
  <dcterms:modified xsi:type="dcterms:W3CDTF">2021-08-06T14:02:56Z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